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280" r:id="rId3"/>
    <p:sldId id="281" r:id="rId4"/>
    <p:sldId id="287" r:id="rId5"/>
    <p:sldId id="284" r:id="rId6"/>
    <p:sldId id="283" r:id="rId7"/>
    <p:sldId id="285" r:id="rId8"/>
    <p:sldId id="286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6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07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</p:sldIdLst>
  <p:sldSz cx="9906000" cy="6858000" type="A4"/>
  <p:notesSz cx="6858000" cy="9144000"/>
  <p:embeddedFontLst>
    <p:embeddedFont>
      <p:font typeface="맑은 고딕" panose="020B0503020000020004" pitchFamily="50" charset="-127"/>
      <p:regular r:id="rId45"/>
      <p:bold r:id="rId46"/>
    </p:embeddedFont>
    <p:embeddedFont>
      <p:font typeface="나눔고딕" panose="020D0604000000000000" pitchFamily="50" charset="-127"/>
      <p:regular r:id="rId47"/>
      <p:bold r:id="rId48"/>
    </p:embeddedFont>
  </p:embeddedFontLst>
  <p:defaultTextStyle>
    <a:defPPr>
      <a:defRPr lang="ko-KR"/>
    </a:defPPr>
    <a:lvl1pPr marL="0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BFB7658-683B-4A5D-BE8A-8C82A089D472}">
          <p14:sldIdLst>
            <p14:sldId id="256"/>
            <p14:sldId id="280"/>
            <p14:sldId id="281"/>
            <p14:sldId id="287"/>
            <p14:sldId id="284"/>
            <p14:sldId id="283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DB 실행" id="{360637E9-EE02-4C3D-A84E-F1819E947CA3}">
          <p14:sldIdLst>
            <p14:sldId id="299"/>
            <p14:sldId id="300"/>
            <p14:sldId id="301"/>
            <p14:sldId id="302"/>
            <p14:sldId id="303"/>
          </p14:sldIdLst>
        </p14:section>
        <p14:section name="Eclipse 연동" id="{D566035A-E409-412B-A082-666BA1C324E6}">
          <p14:sldIdLst>
            <p14:sldId id="304"/>
            <p14:sldId id="306"/>
            <p14:sldId id="308"/>
            <p14:sldId id="309"/>
            <p14:sldId id="310"/>
            <p14:sldId id="311"/>
            <p14:sldId id="313"/>
            <p14:sldId id="314"/>
            <p14:sldId id="315"/>
            <p14:sldId id="307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AB"/>
    <a:srgbClr val="0DC0FF"/>
    <a:srgbClr val="2D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8" autoAdjust="0"/>
    <p:restoredTop sz="95093" autoAdjust="0"/>
  </p:normalViewPr>
  <p:slideViewPr>
    <p:cSldViewPr>
      <p:cViewPr>
        <p:scale>
          <a:sx n="100" d="100"/>
          <a:sy n="100" d="100"/>
        </p:scale>
        <p:origin x="-1644" y="-3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B5034-7CA4-4944-AEC0-743C0F99F289}" type="datetimeFigureOut">
              <a:rPr lang="ko-KR" altLang="en-US" smtClean="0"/>
              <a:t>2015-11-27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ADEFA-4822-4061-8E20-D92D036B2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287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ADEFA-4822-4061-8E20-D92D036B2D2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88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871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5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38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48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906000" cy="6885384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81F301BF-DB41-4D4F-BE8B-958549FD668E}" type="datetimeFigureOut">
              <a:rPr lang="ko-KR" altLang="en-US" smtClean="0"/>
              <a:pPr/>
              <a:t>2015-11-27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C941C36-D1C3-4C94-8B65-B093B37A9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564256" y="937692"/>
            <a:ext cx="277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4000" i="1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752626" y="2011679"/>
            <a:ext cx="84007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25"/>
          <p:cNvSpPr>
            <a:spLocks noGrp="1"/>
          </p:cNvSpPr>
          <p:nvPr>
            <p:ph type="body" sz="quarter" idx="13" hasCustomPrompt="1"/>
          </p:nvPr>
        </p:nvSpPr>
        <p:spPr>
          <a:xfrm>
            <a:off x="827909" y="4176464"/>
            <a:ext cx="1944142" cy="576262"/>
          </a:xfrm>
        </p:spPr>
        <p:txBody>
          <a:bodyPr/>
          <a:lstStyle>
            <a:lvl1pPr marL="0" indent="0">
              <a:buNone/>
              <a:defRPr sz="4000">
                <a:latin typeface="+mn-ea"/>
                <a:ea typeface="+mn-ea"/>
              </a:defRPr>
            </a:lvl1pPr>
          </a:lstStyle>
          <a:p>
            <a:r>
              <a:rPr lang="ko-KR" altLang="en-US" sz="28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입력하세요</a:t>
            </a:r>
            <a:endParaRPr lang="ko-KR" altLang="en-US" sz="28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4" hasCustomPrompt="1"/>
          </p:nvPr>
        </p:nvSpPr>
        <p:spPr>
          <a:xfrm>
            <a:off x="1334026" y="3181002"/>
            <a:ext cx="863600" cy="576263"/>
          </a:xfrm>
        </p:spPr>
        <p:txBody>
          <a:bodyPr/>
          <a:lstStyle>
            <a:lvl1pPr marL="0" marR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latin typeface="+mn-ea"/>
                <a:ea typeface="+mn-ea"/>
              </a:defRPr>
            </a:lvl1pPr>
          </a:lstStyle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i="1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4000" i="1" u="sng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텍스트 개체 틀 25"/>
          <p:cNvSpPr>
            <a:spLocks noGrp="1"/>
          </p:cNvSpPr>
          <p:nvPr>
            <p:ph type="body" sz="quarter" idx="15" hasCustomPrompt="1"/>
          </p:nvPr>
        </p:nvSpPr>
        <p:spPr>
          <a:xfrm>
            <a:off x="2868171" y="4176464"/>
            <a:ext cx="1944142" cy="576262"/>
          </a:xfrm>
        </p:spPr>
        <p:txBody>
          <a:bodyPr/>
          <a:lstStyle>
            <a:lvl1pPr marL="0" indent="0">
              <a:buNone/>
              <a:defRPr sz="4000">
                <a:latin typeface="+mn-ea"/>
                <a:ea typeface="+mn-ea"/>
              </a:defRPr>
            </a:lvl1pPr>
          </a:lstStyle>
          <a:p>
            <a:r>
              <a:rPr lang="ko-KR" altLang="en-US" sz="28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입력하세요</a:t>
            </a:r>
            <a:endParaRPr lang="ko-KR" altLang="en-US" sz="28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텍스트 개체 틀 27"/>
          <p:cNvSpPr>
            <a:spLocks noGrp="1"/>
          </p:cNvSpPr>
          <p:nvPr>
            <p:ph type="body" sz="quarter" idx="16" hasCustomPrompt="1"/>
          </p:nvPr>
        </p:nvSpPr>
        <p:spPr>
          <a:xfrm>
            <a:off x="3374288" y="3181002"/>
            <a:ext cx="863600" cy="576263"/>
          </a:xfrm>
        </p:spPr>
        <p:txBody>
          <a:bodyPr/>
          <a:lstStyle>
            <a:lvl1pPr marL="0" marR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latin typeface="+mn-ea"/>
                <a:ea typeface="+mn-ea"/>
              </a:defRPr>
            </a:lvl1pPr>
          </a:lstStyle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i="1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4000" i="1" u="sng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텍스트 개체 틀 25"/>
          <p:cNvSpPr>
            <a:spLocks noGrp="1"/>
          </p:cNvSpPr>
          <p:nvPr>
            <p:ph type="body" sz="quarter" idx="17" hasCustomPrompt="1"/>
          </p:nvPr>
        </p:nvSpPr>
        <p:spPr>
          <a:xfrm>
            <a:off x="4880992" y="4176464"/>
            <a:ext cx="1944142" cy="576262"/>
          </a:xfrm>
        </p:spPr>
        <p:txBody>
          <a:bodyPr/>
          <a:lstStyle>
            <a:lvl1pPr marL="0" indent="0">
              <a:buNone/>
              <a:defRPr sz="4000">
                <a:latin typeface="+mn-ea"/>
                <a:ea typeface="+mn-ea"/>
              </a:defRPr>
            </a:lvl1pPr>
          </a:lstStyle>
          <a:p>
            <a:r>
              <a:rPr lang="ko-KR" altLang="en-US" sz="28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입력하세요</a:t>
            </a:r>
            <a:endParaRPr lang="ko-KR" altLang="en-US" sz="28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텍스트 개체 틀 27"/>
          <p:cNvSpPr>
            <a:spLocks noGrp="1"/>
          </p:cNvSpPr>
          <p:nvPr>
            <p:ph type="body" sz="quarter" idx="18" hasCustomPrompt="1"/>
          </p:nvPr>
        </p:nvSpPr>
        <p:spPr>
          <a:xfrm>
            <a:off x="5387109" y="3181002"/>
            <a:ext cx="863600" cy="576263"/>
          </a:xfrm>
        </p:spPr>
        <p:txBody>
          <a:bodyPr/>
          <a:lstStyle>
            <a:lvl1pPr marL="0" marR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latin typeface="+mn-ea"/>
                <a:ea typeface="+mn-ea"/>
              </a:defRPr>
            </a:lvl1pPr>
          </a:lstStyle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i="1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4000" i="1" u="sng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텍스트 개체 틀 25"/>
          <p:cNvSpPr>
            <a:spLocks noGrp="1"/>
          </p:cNvSpPr>
          <p:nvPr>
            <p:ph type="body" sz="quarter" idx="19" hasCustomPrompt="1"/>
          </p:nvPr>
        </p:nvSpPr>
        <p:spPr>
          <a:xfrm>
            <a:off x="6897290" y="4176464"/>
            <a:ext cx="1944142" cy="576262"/>
          </a:xfrm>
        </p:spPr>
        <p:txBody>
          <a:bodyPr/>
          <a:lstStyle>
            <a:lvl1pPr marL="0" indent="0">
              <a:buNone/>
              <a:defRPr sz="4000">
                <a:latin typeface="+mn-ea"/>
                <a:ea typeface="+mn-ea"/>
              </a:defRPr>
            </a:lvl1pPr>
          </a:lstStyle>
          <a:p>
            <a:r>
              <a:rPr lang="ko-KR" altLang="en-US" sz="28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입력하세요</a:t>
            </a:r>
            <a:endParaRPr lang="ko-KR" altLang="en-US" sz="28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텍스트 개체 틀 27"/>
          <p:cNvSpPr>
            <a:spLocks noGrp="1"/>
          </p:cNvSpPr>
          <p:nvPr>
            <p:ph type="body" sz="quarter" idx="20" hasCustomPrompt="1"/>
          </p:nvPr>
        </p:nvSpPr>
        <p:spPr>
          <a:xfrm>
            <a:off x="7403407" y="3181002"/>
            <a:ext cx="863600" cy="576263"/>
          </a:xfrm>
        </p:spPr>
        <p:txBody>
          <a:bodyPr/>
          <a:lstStyle>
            <a:lvl1pPr marL="0" marR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latin typeface="+mn-ea"/>
                <a:ea typeface="+mn-ea"/>
              </a:defRPr>
            </a:lvl1pPr>
          </a:lstStyle>
          <a:p>
            <a:pPr marL="0" marR="0" lvl="0" indent="0" algn="l" defTabSz="107286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000" i="1" u="sng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#</a:t>
            </a:r>
            <a:endParaRPr lang="ko-KR" altLang="en-US" sz="4000" i="1" u="sng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164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393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251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566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185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8263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81F301BF-DB41-4D4F-BE8B-958549FD668E}" type="datetimeFigureOut">
              <a:rPr lang="ko-KR" altLang="en-US" smtClean="0"/>
              <a:pPr/>
              <a:t>2015-11-27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7C941C36-D1C3-4C94-8B65-B093B37A9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507420" y="476672"/>
            <a:ext cx="341124" cy="384721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/>
            <a:endParaRPr lang="ko-KR" altLang="en-US" sz="1900" dirty="0">
              <a:latin typeface="+mn-ea"/>
              <a:ea typeface="+mn-ea"/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 hasCustomPrompt="1"/>
          </p:nvPr>
        </p:nvSpPr>
        <p:spPr>
          <a:xfrm>
            <a:off x="990798" y="447920"/>
            <a:ext cx="2089994" cy="460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rgbClr val="00B050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00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35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01BF-DB41-4D4F-BE8B-958549FD668E}" type="datetimeFigureOut">
              <a:rPr lang="ko-KR" altLang="en-US" smtClean="0"/>
              <a:t>2015-11-27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41C36-D1C3-4C94-8B65-B093B37A9C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278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81F301BF-DB41-4D4F-BE8B-958549FD668E}" type="datetimeFigureOut">
              <a:rPr lang="ko-KR" altLang="en-US" smtClean="0"/>
              <a:pPr/>
              <a:t>2015-11-27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C941C36-D1C3-4C94-8B65-B093B37A9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54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ctr" defTabSz="1072866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402325" indent="-402325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ea"/>
          <a:ea typeface="+mn-ea"/>
          <a:cs typeface="+mn-cs"/>
        </a:defRPr>
      </a:lvl1pPr>
      <a:lvl2pPr marL="871703" indent="-335270" algn="l" defTabSz="1072866" rtl="0" eaLnBrk="1" latinLnBrk="1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ea"/>
          <a:ea typeface="+mn-ea"/>
          <a:cs typeface="+mn-cs"/>
        </a:defRPr>
      </a:lvl2pPr>
      <a:lvl3pPr marL="1341082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3pPr>
      <a:lvl4pPr marL="1877515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ea"/>
          <a:ea typeface="+mn-ea"/>
          <a:cs typeface="+mn-cs"/>
        </a:defRPr>
      </a:lvl4pPr>
      <a:lvl5pPr marL="2413947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ea"/>
          <a:ea typeface="+mn-ea"/>
          <a:cs typeface="+mn-cs"/>
        </a:defRPr>
      </a:lvl5pPr>
      <a:lvl6pPr marL="2950380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index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30875" y="1538292"/>
            <a:ext cx="4644250" cy="3781416"/>
          </a:xfrm>
          <a:prstGeom prst="rect">
            <a:avLst/>
          </a:prstGeom>
          <a:pattFill prst="wdUpDiag">
            <a:fgClr>
              <a:srgbClr val="92D050"/>
            </a:fgClr>
            <a:bgClr>
              <a:srgbClr val="00B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93168" y="2492896"/>
            <a:ext cx="3493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3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설치부터</a:t>
            </a:r>
            <a:endParaRPr lang="en-US" altLang="ko-KR" sz="3600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Eclipse </a:t>
            </a:r>
            <a:r>
              <a:rPr lang="ko-KR" altLang="en-US" sz="36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연동까지</a:t>
            </a:r>
            <a:endParaRPr lang="en-US" altLang="ko-KR" sz="36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360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따라하기</a:t>
            </a:r>
            <a:endParaRPr lang="en-US" altLang="ko-KR" sz="3600" dirty="0" smtClean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4868" y="1072718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20113318 </a:t>
            </a:r>
            <a:r>
              <a:rPr lang="ko-KR" altLang="en-US" sz="240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모영권</a:t>
            </a:r>
            <a:endParaRPr lang="ko-KR" altLang="en-US" sz="240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9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pic>
        <p:nvPicPr>
          <p:cNvPr id="6146" name="Picture 2" descr="I:\Users\Game_MoMo\Documents\Bandicam\bandicam 2015-11-27 00-29-47-04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1"/>
          <a:stretch/>
        </p:blipFill>
        <p:spPr bwMode="auto">
          <a:xfrm>
            <a:off x="1208584" y="1093329"/>
            <a:ext cx="7704856" cy="452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다운로드를 위해 로그인</a:t>
            </a:r>
            <a:r>
              <a:rPr lang="en-US" altLang="ko-KR" sz="2000" dirty="0" smtClean="0">
                <a:latin typeface="+mn-ea"/>
                <a:ea typeface="+mn-ea"/>
              </a:rPr>
              <a:t>(</a:t>
            </a:r>
            <a:r>
              <a:rPr lang="ko-KR" altLang="en-US" sz="2000" dirty="0" err="1" smtClean="0">
                <a:latin typeface="+mn-ea"/>
                <a:ea typeface="+mn-ea"/>
              </a:rPr>
              <a:t>로그인에</a:t>
            </a:r>
            <a:r>
              <a:rPr lang="ko-KR" altLang="en-US" sz="2000" dirty="0" smtClean="0">
                <a:latin typeface="+mn-ea"/>
                <a:ea typeface="+mn-ea"/>
              </a:rPr>
              <a:t> 성공하면 다운로드 시작</a:t>
            </a:r>
            <a:r>
              <a:rPr lang="en-US" altLang="ko-KR" sz="2000" dirty="0" smtClean="0">
                <a:latin typeface="+mn-ea"/>
                <a:ea typeface="+mn-ea"/>
              </a:rPr>
              <a:t>)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19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7170" name="Picture 2" descr="I:\Users\Game_MoMo\Documents\Bandicam\bandicam 2015-11-27 00-33-22-24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t="6517" r="9059" b="10759"/>
          <a:stretch/>
        </p:blipFill>
        <p:spPr bwMode="auto">
          <a:xfrm>
            <a:off x="2072680" y="1052736"/>
            <a:ext cx="6264696" cy="46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512840" y="2329624"/>
            <a:ext cx="3934519" cy="3307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다운 완료된 파일을 압축해제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917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8194" name="Picture 2" descr="I:\Users\Game_MoMo\Documents\Bandicam\bandicam 2015-11-27 00-33-52-38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1" t="9584" r="9818" b="57777"/>
          <a:stretch/>
        </p:blipFill>
        <p:spPr bwMode="auto">
          <a:xfrm>
            <a:off x="1362075" y="2204864"/>
            <a:ext cx="749617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936776" y="3324052"/>
            <a:ext cx="5616624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압축이 해제된 폴더로 이동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3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9218" name="Picture 2" descr="I:\Users\Game_MoMo\Documents\Bandicam\bandicam 2015-11-27 00-34-00-85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0" t="9861" r="9131" b="55555"/>
          <a:stretch/>
        </p:blipFill>
        <p:spPr bwMode="auto">
          <a:xfrm>
            <a:off x="1323974" y="1862138"/>
            <a:ext cx="7600951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Setup </a:t>
            </a:r>
            <a:r>
              <a:rPr lang="ko-KR" altLang="en-US" sz="2000" dirty="0" smtClean="0">
                <a:latin typeface="+mn-ea"/>
                <a:ea typeface="+mn-ea"/>
              </a:rPr>
              <a:t>실</a:t>
            </a:r>
            <a:r>
              <a:rPr lang="ko-KR" altLang="en-US" sz="2000" dirty="0">
                <a:latin typeface="+mn-ea"/>
                <a:ea typeface="+mn-ea"/>
              </a:rPr>
              <a:t>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36776" y="3324052"/>
            <a:ext cx="5616624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9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License agreement </a:t>
            </a:r>
            <a:r>
              <a:rPr lang="ko-KR" altLang="en-US" sz="2000" dirty="0" err="1" smtClean="0">
                <a:latin typeface="+mn-ea"/>
                <a:ea typeface="+mn-ea"/>
              </a:rPr>
              <a:t>동의후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Next </a:t>
            </a:r>
            <a:r>
              <a:rPr lang="ko-KR" altLang="en-US" sz="2000" dirty="0" smtClean="0">
                <a:latin typeface="+mn-ea"/>
                <a:ea typeface="+mn-ea"/>
              </a:rPr>
              <a:t>버튼 클릭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97252" y="4581128"/>
            <a:ext cx="792088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 descr="I:\Users\Game_MoMo\Documents\Bandicam\bandicam 2015-11-27 00-34-57-42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2" t="23611" r="25596" b="23889"/>
          <a:stretch/>
        </p:blipFill>
        <p:spPr bwMode="auto">
          <a:xfrm>
            <a:off x="2552700" y="1619250"/>
            <a:ext cx="4772026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581972" y="4790902"/>
            <a:ext cx="807368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1266" name="Picture 2" descr="I:\Users\Game_MoMo\Documents\Bandicam\bandicam 2015-11-27 00-35-02-5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23333" r="25694" b="23056"/>
          <a:stretch/>
        </p:blipFill>
        <p:spPr bwMode="auto">
          <a:xfrm>
            <a:off x="2548880" y="1340768"/>
            <a:ext cx="48006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73080" y="4509120"/>
            <a:ext cx="807368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설치되는 주소 </a:t>
            </a:r>
            <a:r>
              <a:rPr lang="ko-KR" altLang="en-US" sz="2000" dirty="0" err="1" smtClean="0">
                <a:latin typeface="+mn-ea"/>
                <a:ea typeface="+mn-ea"/>
              </a:rPr>
              <a:t>확인후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Next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2290" name="Picture 2" descr="I:\Users\Game_MoMo\Documents\Bandicam\bandicam 2015-11-27 00-35-07-6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2" t="23333" r="25106" b="23472"/>
          <a:stretch/>
        </p:blipFill>
        <p:spPr bwMode="auto">
          <a:xfrm>
            <a:off x="2648744" y="980728"/>
            <a:ext cx="48196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00872" y="2852936"/>
            <a:ext cx="1872208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00872" y="2419747"/>
            <a:ext cx="1872208" cy="392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기본 </a:t>
            </a:r>
            <a:r>
              <a:rPr lang="en-US" altLang="ko-KR" sz="2000" dirty="0" smtClean="0">
                <a:latin typeface="+mn-ea"/>
                <a:ea typeface="+mn-ea"/>
              </a:rPr>
              <a:t>system </a:t>
            </a:r>
            <a:r>
              <a:rPr lang="ko-KR" altLang="en-US" sz="2000" dirty="0" smtClean="0">
                <a:latin typeface="+mn-ea"/>
                <a:ea typeface="+mn-ea"/>
              </a:rPr>
              <a:t>계정에 쓰이는 비밀번호를 입력</a:t>
            </a:r>
            <a:r>
              <a:rPr lang="en-US" altLang="ko-KR" sz="2000" dirty="0" smtClean="0">
                <a:latin typeface="+mn-ea"/>
                <a:ea typeface="+mn-ea"/>
              </a:rPr>
              <a:t>. </a:t>
            </a:r>
          </a:p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입력한 비밀번호는 반드시 기억 </a:t>
            </a:r>
            <a:r>
              <a:rPr lang="en-US" altLang="ko-KR" sz="2000" dirty="0" smtClean="0">
                <a:solidFill>
                  <a:srgbClr val="ABABAB"/>
                </a:solidFill>
                <a:latin typeface="+mn-ea"/>
                <a:ea typeface="+mn-ea"/>
              </a:rPr>
              <a:t>(</a:t>
            </a:r>
            <a:r>
              <a:rPr lang="en-US" altLang="ko-KR" sz="2000" dirty="0" err="1" smtClean="0">
                <a:solidFill>
                  <a:srgbClr val="ABABAB"/>
                </a:solidFill>
                <a:latin typeface="+mn-ea"/>
                <a:ea typeface="+mn-ea"/>
              </a:rPr>
              <a:t>sqlplus</a:t>
            </a:r>
            <a:r>
              <a:rPr lang="ko-KR" altLang="en-US" sz="2000" dirty="0" smtClean="0">
                <a:solidFill>
                  <a:srgbClr val="ABABAB"/>
                </a:solidFill>
                <a:latin typeface="+mn-ea"/>
                <a:ea typeface="+mn-ea"/>
              </a:rPr>
              <a:t>의 최초 </a:t>
            </a:r>
            <a:r>
              <a:rPr lang="ko-KR" altLang="en-US" sz="2000" dirty="0" err="1" smtClean="0">
                <a:solidFill>
                  <a:srgbClr val="ABABAB"/>
                </a:solidFill>
                <a:latin typeface="+mn-ea"/>
                <a:ea typeface="+mn-ea"/>
              </a:rPr>
              <a:t>로그인에</a:t>
            </a:r>
            <a:r>
              <a:rPr lang="ko-KR" altLang="en-US" sz="2000" dirty="0" smtClean="0">
                <a:solidFill>
                  <a:srgbClr val="ABABAB"/>
                </a:solidFill>
                <a:latin typeface="+mn-ea"/>
                <a:ea typeface="+mn-ea"/>
              </a:rPr>
              <a:t> 쓰임</a:t>
            </a:r>
            <a:r>
              <a:rPr lang="en-US" altLang="ko-KR" sz="2000" dirty="0" smtClean="0">
                <a:solidFill>
                  <a:srgbClr val="ABABAB"/>
                </a:solidFill>
                <a:latin typeface="+mn-ea"/>
                <a:ea typeface="+mn-ea"/>
              </a:rPr>
              <a:t>)</a:t>
            </a:r>
            <a:endParaRPr lang="ko-KR" altLang="en-US" sz="2000" dirty="0">
              <a:solidFill>
                <a:srgbClr val="ABABAB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587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3314" name="Picture 2" descr="I:\Users\Game_MoMo\Documents\Bandicam\bandicam 2015-11-27 00-35-24-9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23611" r="24910" b="23056"/>
          <a:stretch/>
        </p:blipFill>
        <p:spPr bwMode="auto">
          <a:xfrm>
            <a:off x="2432720" y="1054249"/>
            <a:ext cx="5609311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61112" y="4797152"/>
            <a:ext cx="936104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셋팅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err="1" smtClean="0">
                <a:latin typeface="+mn-ea"/>
                <a:ea typeface="+mn-ea"/>
              </a:rPr>
              <a:t>확인후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Install </a:t>
            </a:r>
            <a:r>
              <a:rPr lang="ko-KR" altLang="en-US" sz="2000" dirty="0" smtClean="0">
                <a:latin typeface="+mn-ea"/>
                <a:ea typeface="+mn-ea"/>
              </a:rPr>
              <a:t>버튼 클릭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25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4338" name="Picture 2" descr="I:\Users\Game_MoMo\Documents\Bandicam\bandicam 2015-11-27 00-36-15-2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4" t="25707" r="25119" b="20564"/>
          <a:stretch/>
        </p:blipFill>
        <p:spPr bwMode="auto">
          <a:xfrm>
            <a:off x="2432720" y="1268760"/>
            <a:ext cx="4857750" cy="370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설치가 </a:t>
            </a:r>
            <a:r>
              <a:rPr lang="ko-KR" altLang="en-US" sz="2000" dirty="0" err="1" smtClean="0">
                <a:latin typeface="+mn-ea"/>
                <a:ea typeface="+mn-ea"/>
              </a:rPr>
              <a:t>완료될때까지</a:t>
            </a:r>
            <a:r>
              <a:rPr lang="ko-KR" altLang="en-US" sz="2000" dirty="0" smtClean="0">
                <a:latin typeface="+mn-ea"/>
                <a:ea typeface="+mn-ea"/>
              </a:rPr>
              <a:t> 대기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89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15362" name="Picture 2" descr="I:\Users\Game_MoMo\Documents\Bandicam\bandicam 2015-11-27 00-41-52-3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3" t="23473" r="25694" b="22917"/>
          <a:stretch/>
        </p:blipFill>
        <p:spPr bwMode="auto">
          <a:xfrm>
            <a:off x="2552700" y="1609724"/>
            <a:ext cx="47625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Oracle DB </a:t>
            </a:r>
            <a:r>
              <a:rPr lang="ko-KR" altLang="en-US" sz="2000" dirty="0" smtClean="0">
                <a:latin typeface="+mn-ea"/>
                <a:ea typeface="+mn-ea"/>
              </a:rPr>
              <a:t>설치 완료 </a:t>
            </a:r>
            <a:r>
              <a:rPr lang="en-US" altLang="ko-KR" sz="2000" dirty="0" smtClean="0">
                <a:latin typeface="+mn-ea"/>
                <a:ea typeface="+mn-ea"/>
              </a:rPr>
              <a:t>Finish</a:t>
            </a:r>
            <a:r>
              <a:rPr lang="ko-KR" altLang="en-US" sz="2000" dirty="0" smtClean="0">
                <a:latin typeface="+mn-ea"/>
                <a:ea typeface="+mn-ea"/>
              </a:rPr>
              <a:t>를 눌러 설치 종료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54191" y="4838700"/>
            <a:ext cx="936104" cy="2794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3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4528" y="2268576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1208584" y="2132856"/>
            <a:ext cx="511256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Oracle DB </a:t>
            </a:r>
            <a:r>
              <a:rPr lang="en-US" altLang="ko-KR" sz="2800" smtClean="0">
                <a:latin typeface="+mn-ea"/>
                <a:ea typeface="+mn-ea"/>
              </a:rPr>
              <a:t>XE Version </a:t>
            </a:r>
            <a:r>
              <a:rPr lang="ko-KR" altLang="en-US" sz="2800" dirty="0" smtClean="0">
                <a:latin typeface="+mn-ea"/>
                <a:ea typeface="+mn-ea"/>
              </a:rPr>
              <a:t>설치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4528" y="3276688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1208584" y="3140968"/>
            <a:ext cx="4536504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Eclipse</a:t>
            </a:r>
            <a:r>
              <a:rPr lang="ko-KR" altLang="en-US" sz="2800" dirty="0" smtClean="0">
                <a:latin typeface="+mn-ea"/>
                <a:ea typeface="+mn-ea"/>
              </a:rPr>
              <a:t>와 연동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4528" y="4284800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14" name="텍스트 개체 틀 4"/>
          <p:cNvSpPr txBox="1">
            <a:spLocks/>
          </p:cNvSpPr>
          <p:nvPr/>
        </p:nvSpPr>
        <p:spPr>
          <a:xfrm>
            <a:off x="1208584" y="4149080"/>
            <a:ext cx="547260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Oracle SQL Developer </a:t>
            </a:r>
            <a:r>
              <a:rPr lang="ko-KR" altLang="en-US" sz="2800" dirty="0" smtClean="0">
                <a:latin typeface="+mn-ea"/>
                <a:ea typeface="+mn-ea"/>
              </a:rPr>
              <a:t>설치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53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ABABAB"/>
                </a:solidFill>
              </a:rPr>
              <a:t>DB </a:t>
            </a:r>
            <a:r>
              <a:rPr lang="ko-KR" altLang="en-US" dirty="0" smtClean="0">
                <a:solidFill>
                  <a:srgbClr val="ABABAB"/>
                </a:solidFill>
              </a:rPr>
              <a:t>실행</a:t>
            </a:r>
            <a:endParaRPr lang="ko-KR" altLang="en-US" dirty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6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16386" name="Picture 2" descr="I:\Users\Game_MoMo\Documents\Bandicam\bandicam 2015-11-27 00-43-26-5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r="59801"/>
          <a:stretch/>
        </p:blipFill>
        <p:spPr bwMode="auto">
          <a:xfrm>
            <a:off x="3152800" y="764704"/>
            <a:ext cx="3906829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445224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DB</a:t>
            </a:r>
            <a:r>
              <a:rPr lang="ko-KR" altLang="en-US" sz="2000" dirty="0" smtClean="0">
                <a:latin typeface="+mn-ea"/>
                <a:ea typeface="+mn-ea"/>
              </a:rPr>
              <a:t>가 설치 완료되면 시작 메뉴에 위와 같은 폴더 및</a:t>
            </a:r>
            <a:endParaRPr lang="en-US" altLang="ko-KR" sz="2000" dirty="0">
              <a:latin typeface="+mn-ea"/>
              <a:ea typeface="+mn-ea"/>
            </a:endParaRPr>
          </a:p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err="1" smtClean="0">
                <a:latin typeface="+mn-ea"/>
                <a:ea typeface="+mn-ea"/>
              </a:rPr>
              <a:t>바로가기가</a:t>
            </a:r>
            <a:r>
              <a:rPr lang="ko-KR" altLang="en-US" sz="2000" dirty="0" smtClean="0">
                <a:latin typeface="+mn-ea"/>
                <a:ea typeface="+mn-ea"/>
              </a:rPr>
              <a:t> 자동으로 생성된다 </a:t>
            </a:r>
            <a:r>
              <a:rPr lang="en-US" altLang="ko-KR" sz="2000" b="1" dirty="0" smtClean="0">
                <a:latin typeface="+mn-ea"/>
                <a:ea typeface="+mn-ea"/>
              </a:rPr>
              <a:t>Start Database </a:t>
            </a:r>
            <a:r>
              <a:rPr lang="ko-KR" altLang="en-US" sz="2000" dirty="0" smtClean="0">
                <a:latin typeface="+mn-ea"/>
                <a:ea typeface="+mn-ea"/>
              </a:rPr>
              <a:t>클릭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96816" y="3933056"/>
            <a:ext cx="1224136" cy="2160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31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/>
              <a:t>실행</a:t>
            </a:r>
          </a:p>
          <a:p>
            <a:endParaRPr lang="ko-KR" altLang="en-US" dirty="0"/>
          </a:p>
        </p:txBody>
      </p:sp>
      <p:pic>
        <p:nvPicPr>
          <p:cNvPr id="17410" name="Picture 2" descr="I:\Users\Game_MoMo\Documents\Bandicam\bandicam 2015-11-27 00-43-45-9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1" t="13750" r="18049" b="25417"/>
          <a:stretch/>
        </p:blipFill>
        <p:spPr bwMode="auto">
          <a:xfrm>
            <a:off x="2000672" y="942975"/>
            <a:ext cx="641032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프롬프트 창에 </a:t>
            </a:r>
            <a:r>
              <a:rPr lang="en-US" altLang="ko-KR" sz="2000" dirty="0" err="1" smtClean="0">
                <a:latin typeface="+mn-ea"/>
                <a:ea typeface="+mn-ea"/>
              </a:rPr>
              <a:t>sqlplus</a:t>
            </a:r>
            <a:r>
              <a:rPr lang="ko-KR" altLang="en-US" sz="2000" dirty="0" smtClean="0">
                <a:latin typeface="+mn-ea"/>
                <a:ea typeface="+mn-ea"/>
              </a:rPr>
              <a:t>를 입력하면 </a:t>
            </a:r>
            <a:r>
              <a:rPr lang="en-US" altLang="ko-KR" sz="2000" dirty="0" err="1" smtClean="0">
                <a:latin typeface="+mn-ea"/>
                <a:ea typeface="+mn-ea"/>
              </a:rPr>
              <a:t>sqlplus</a:t>
            </a:r>
            <a:r>
              <a:rPr lang="ko-KR" altLang="en-US" sz="2000" dirty="0" smtClean="0">
                <a:latin typeface="+mn-ea"/>
                <a:ea typeface="+mn-ea"/>
              </a:rPr>
              <a:t>가 실행되고 </a:t>
            </a:r>
            <a:r>
              <a:rPr lang="ko-KR" altLang="en-US" sz="2000" dirty="0" err="1" smtClean="0">
                <a:latin typeface="+mn-ea"/>
                <a:ea typeface="+mn-ea"/>
              </a:rPr>
              <a:t>계정명을</a:t>
            </a:r>
            <a:r>
              <a:rPr lang="ko-KR" altLang="en-US" sz="2000" dirty="0" smtClean="0">
                <a:latin typeface="+mn-ea"/>
                <a:ea typeface="+mn-ea"/>
              </a:rPr>
              <a:t> 묻는다</a:t>
            </a:r>
            <a:r>
              <a:rPr lang="en-US" altLang="ko-KR" sz="2000" dirty="0" smtClean="0">
                <a:latin typeface="+mn-ea"/>
                <a:ea typeface="+mn-ea"/>
              </a:rPr>
              <a:t>.</a:t>
            </a:r>
          </a:p>
          <a:p>
            <a:pPr algn="ctr"/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65834" y="2276872"/>
            <a:ext cx="1447006" cy="2160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86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/>
              <a:t>실행</a:t>
            </a:r>
          </a:p>
          <a:p>
            <a:endParaRPr lang="ko-KR" altLang="en-US" dirty="0"/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초기 </a:t>
            </a:r>
            <a:r>
              <a:rPr lang="ko-KR" altLang="en-US" sz="2000" dirty="0" err="1" smtClean="0">
                <a:latin typeface="+mn-ea"/>
                <a:ea typeface="+mn-ea"/>
              </a:rPr>
              <a:t>계정명은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system </a:t>
            </a:r>
            <a:r>
              <a:rPr lang="ko-KR" altLang="en-US" sz="2000" dirty="0" smtClean="0">
                <a:latin typeface="+mn-ea"/>
                <a:ea typeface="+mn-ea"/>
              </a:rPr>
              <a:t>비밀번호는 </a:t>
            </a:r>
            <a:r>
              <a:rPr lang="en-US" altLang="ko-KR" sz="2000" dirty="0" smtClean="0">
                <a:latin typeface="+mn-ea"/>
                <a:ea typeface="+mn-ea"/>
              </a:rPr>
              <a:t>DB</a:t>
            </a:r>
            <a:r>
              <a:rPr lang="ko-KR" altLang="en-US" sz="2000" dirty="0" smtClean="0">
                <a:latin typeface="+mn-ea"/>
                <a:ea typeface="+mn-ea"/>
              </a:rPr>
              <a:t>를 </a:t>
            </a:r>
            <a:r>
              <a:rPr lang="ko-KR" altLang="en-US" sz="2000" dirty="0" err="1" smtClean="0">
                <a:latin typeface="+mn-ea"/>
                <a:ea typeface="+mn-ea"/>
              </a:rPr>
              <a:t>설치할때</a:t>
            </a:r>
            <a:r>
              <a:rPr lang="ko-KR" altLang="en-US" sz="2000" dirty="0" smtClean="0">
                <a:latin typeface="+mn-ea"/>
                <a:ea typeface="+mn-ea"/>
              </a:rPr>
              <a:t> 입력했던 비밀번호를 입력한다</a:t>
            </a:r>
            <a:r>
              <a:rPr lang="en-US" altLang="ko-KR" sz="2000" dirty="0" smtClean="0">
                <a:latin typeface="+mn-ea"/>
                <a:ea typeface="+mn-ea"/>
              </a:rPr>
              <a:t>.</a:t>
            </a:r>
          </a:p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정상적으로 </a:t>
            </a:r>
            <a:r>
              <a:rPr lang="ko-KR" altLang="en-US" sz="2000" dirty="0" err="1" smtClean="0">
                <a:latin typeface="+mn-ea"/>
                <a:ea typeface="+mn-ea"/>
              </a:rPr>
              <a:t>로그인되면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DB</a:t>
            </a:r>
            <a:r>
              <a:rPr lang="ko-KR" altLang="en-US" sz="2000" dirty="0" smtClean="0">
                <a:latin typeface="+mn-ea"/>
                <a:ea typeface="+mn-ea"/>
              </a:rPr>
              <a:t>에 연결되었다고 알려준다</a:t>
            </a:r>
            <a:r>
              <a:rPr lang="en-US" altLang="ko-KR" sz="2000" dirty="0" smtClean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1026" name="Picture 2" descr="I:\Users\Game_MoMo\Documents\Bandicam\bandicam 2015-11-27 00-44-01-2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13875" r="18245" b="25169"/>
          <a:stretch/>
        </p:blipFill>
        <p:spPr bwMode="auto">
          <a:xfrm>
            <a:off x="2114575" y="1124743"/>
            <a:ext cx="6208737" cy="40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45456" y="2348880"/>
            <a:ext cx="5543847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87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4528" y="1980544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1208584" y="1844824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Table </a:t>
            </a:r>
            <a:r>
              <a:rPr lang="ko-KR" altLang="en-US" sz="2800" dirty="0" smtClean="0">
                <a:latin typeface="+mn-ea"/>
                <a:ea typeface="+mn-ea"/>
              </a:rPr>
              <a:t>생성 및 </a:t>
            </a:r>
            <a:r>
              <a:rPr lang="en-US" altLang="ko-KR" sz="2800" dirty="0" smtClean="0">
                <a:latin typeface="+mn-ea"/>
                <a:ea typeface="+mn-ea"/>
              </a:rPr>
              <a:t>Data </a:t>
            </a:r>
            <a:r>
              <a:rPr lang="ko-KR" altLang="en-US" sz="2800" dirty="0" smtClean="0">
                <a:latin typeface="+mn-ea"/>
                <a:ea typeface="+mn-ea"/>
              </a:rPr>
              <a:t>입력과정은 김진덕 교수님의 동영상 강의자료 참조</a:t>
            </a:r>
            <a:r>
              <a:rPr lang="en-US" altLang="ko-KR" sz="2800" dirty="0" smtClean="0">
                <a:latin typeface="+mn-ea"/>
                <a:ea typeface="+mn-ea"/>
              </a:rPr>
              <a:t>.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051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>
            <a:lvl1pPr algn="ctr" defTabSz="1072866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ABABAB"/>
                </a:solidFill>
              </a:rPr>
              <a:t>Eclipse </a:t>
            </a:r>
            <a:r>
              <a:rPr lang="ko-KR" altLang="en-US" dirty="0" smtClean="0">
                <a:solidFill>
                  <a:srgbClr val="ABABAB"/>
                </a:solidFill>
              </a:rPr>
              <a:t>연동</a:t>
            </a:r>
            <a:endParaRPr lang="ko-KR" altLang="en-US" dirty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77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Eclipse </a:t>
            </a:r>
            <a:r>
              <a:rPr lang="ko-KR" altLang="en-US" dirty="0" smtClean="0"/>
              <a:t>연동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4528" y="1980544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1208584" y="1844824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Eclipse </a:t>
            </a:r>
            <a:r>
              <a:rPr lang="ko-KR" altLang="en-US" sz="2800" dirty="0" smtClean="0">
                <a:latin typeface="+mn-ea"/>
                <a:ea typeface="+mn-ea"/>
              </a:rPr>
              <a:t>연동을 위해서 </a:t>
            </a:r>
            <a:r>
              <a:rPr lang="en-US" altLang="ko-KR" sz="2800" dirty="0" smtClean="0">
                <a:latin typeface="+mn-ea"/>
                <a:ea typeface="+mn-ea"/>
              </a:rPr>
              <a:t>ojdbc.jar </a:t>
            </a:r>
            <a:r>
              <a:rPr lang="ko-KR" altLang="en-US" sz="2800" dirty="0" smtClean="0">
                <a:latin typeface="+mn-ea"/>
                <a:ea typeface="+mn-ea"/>
              </a:rPr>
              <a:t>파일 필요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528" y="2988656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1208584" y="2852936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 smtClean="0">
                <a:latin typeface="+mn-ea"/>
                <a:ea typeface="+mn-ea"/>
              </a:rPr>
              <a:t>오라클</a:t>
            </a:r>
            <a:r>
              <a:rPr lang="ko-KR" altLang="en-US" sz="2800" dirty="0" smtClean="0">
                <a:latin typeface="+mn-ea"/>
                <a:ea typeface="+mn-ea"/>
              </a:rPr>
              <a:t> 홈페이지에서 다운로드 가능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046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5402362" cy="4608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ojdbc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2050" name="Picture 2" descr="I:\Users\Game_MoMo\Documents\Bandicam\bandicam 2015-11-27 00-53-47-1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7"/>
          <a:stretch/>
        </p:blipFill>
        <p:spPr bwMode="auto">
          <a:xfrm>
            <a:off x="1424608" y="1484784"/>
            <a:ext cx="7127379" cy="33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83570" y="2276872"/>
            <a:ext cx="936104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 smtClean="0">
                <a:latin typeface="+mn-ea"/>
                <a:ea typeface="+mn-ea"/>
              </a:rPr>
              <a:t>오라클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ko-KR" altLang="en-US" sz="2000" dirty="0" err="1" smtClean="0">
                <a:latin typeface="+mn-ea"/>
                <a:ea typeface="+mn-ea"/>
              </a:rPr>
              <a:t>홈페이지내에서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Downloads </a:t>
            </a:r>
            <a:r>
              <a:rPr lang="ko-KR" altLang="en-US" sz="2000" dirty="0" smtClean="0">
                <a:latin typeface="+mn-ea"/>
                <a:ea typeface="+mn-ea"/>
              </a:rPr>
              <a:t>클릭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0741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818186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ojdbc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3074" name="Picture 2" descr="I:\Users\Game_MoMo\Documents\Bandicam\bandicam 2015-11-27 01-29-42-77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9"/>
          <a:stretch/>
        </p:blipFill>
        <p:spPr bwMode="auto">
          <a:xfrm>
            <a:off x="1208584" y="908720"/>
            <a:ext cx="7595633" cy="464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36776" y="3070411"/>
            <a:ext cx="936104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Downloads </a:t>
            </a:r>
            <a:r>
              <a:rPr lang="ko-KR" altLang="en-US" sz="2000" dirty="0" err="1" smtClean="0">
                <a:latin typeface="+mn-ea"/>
                <a:ea typeface="+mn-ea"/>
              </a:rPr>
              <a:t>클릭후</a:t>
            </a:r>
            <a:r>
              <a:rPr lang="ko-KR" altLang="en-US" sz="2000" dirty="0" smtClean="0">
                <a:latin typeface="+mn-ea"/>
                <a:ea typeface="+mn-ea"/>
              </a:rPr>
              <a:t> 하단부로 </a:t>
            </a:r>
            <a:r>
              <a:rPr lang="ko-KR" altLang="en-US" sz="2000" dirty="0" err="1" smtClean="0">
                <a:latin typeface="+mn-ea"/>
                <a:ea typeface="+mn-ea"/>
              </a:rPr>
              <a:t>스크롤하</a:t>
            </a:r>
            <a:r>
              <a:rPr lang="ko-KR" altLang="en-US" sz="2000" dirty="0" err="1">
                <a:latin typeface="+mn-ea"/>
                <a:ea typeface="+mn-ea"/>
              </a:rPr>
              <a:t>여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Drivers </a:t>
            </a:r>
            <a:r>
              <a:rPr lang="ko-KR" altLang="en-US" sz="2000" dirty="0" smtClean="0">
                <a:latin typeface="+mn-ea"/>
                <a:ea typeface="+mn-ea"/>
              </a:rPr>
              <a:t>부분의 </a:t>
            </a:r>
            <a:r>
              <a:rPr lang="en-US" altLang="ko-KR" sz="2000" dirty="0" smtClean="0">
                <a:latin typeface="+mn-ea"/>
                <a:ea typeface="+mn-ea"/>
              </a:rPr>
              <a:t>JDBC Drivers</a:t>
            </a:r>
            <a:r>
              <a:rPr lang="ko-KR" altLang="en-US" sz="2000" dirty="0" smtClean="0">
                <a:latin typeface="+mn-ea"/>
                <a:ea typeface="+mn-ea"/>
              </a:rPr>
              <a:t>를 클릭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544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818186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ojdbc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Oracle Database 11g Release 2 </a:t>
            </a:r>
            <a:r>
              <a:rPr lang="ko-KR" altLang="en-US" sz="2000" dirty="0" smtClean="0">
                <a:latin typeface="+mn-ea"/>
                <a:ea typeface="+mn-ea"/>
              </a:rPr>
              <a:t>클릭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4098" name="Picture 2" descr="I:\Users\Game_MoMo\Documents\Bandicam\bandicam 2015-11-27 01-29-50-49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4" t="30734" r="22362" b="7639"/>
          <a:stretch/>
        </p:blipFill>
        <p:spPr bwMode="auto">
          <a:xfrm>
            <a:off x="2144688" y="1117693"/>
            <a:ext cx="5565370" cy="422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360712" y="4005064"/>
            <a:ext cx="4824536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작</a:t>
            </a:r>
            <a:r>
              <a:rPr lang="ko-KR" altLang="en-US" dirty="0"/>
              <a:t>업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pic>
        <p:nvPicPr>
          <p:cNvPr id="1026" name="Picture 2" descr="I:\Users\Game_MoMo\Documents\Bandicam\bandicam 2015-11-26 23-16-20-1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7"/>
          <a:stretch/>
        </p:blipFill>
        <p:spPr bwMode="auto">
          <a:xfrm>
            <a:off x="1568624" y="1268760"/>
            <a:ext cx="7128792" cy="431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848544" y="5805264"/>
            <a:ext cx="5616624" cy="648072"/>
            <a:chOff x="704528" y="2132856"/>
            <a:chExt cx="5616624" cy="648072"/>
          </a:xfrm>
        </p:grpSpPr>
        <p:sp>
          <p:nvSpPr>
            <p:cNvPr id="6" name="직사각형 5"/>
            <p:cNvSpPr/>
            <p:nvPr/>
          </p:nvSpPr>
          <p:spPr>
            <a:xfrm>
              <a:off x="704528" y="2268576"/>
              <a:ext cx="324036" cy="337393"/>
            </a:xfrm>
            <a:prstGeom prst="rect">
              <a:avLst/>
            </a:prstGeom>
            <a:pattFill prst="wd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7" name="텍스트 개체 틀 4"/>
            <p:cNvSpPr txBox="1">
              <a:spLocks/>
            </p:cNvSpPr>
            <p:nvPr/>
          </p:nvSpPr>
          <p:spPr>
            <a:xfrm>
              <a:off x="1208584" y="2132856"/>
              <a:ext cx="5112568" cy="648072"/>
            </a:xfrm>
            <a:prstGeom prst="rect">
              <a:avLst/>
            </a:prstGeom>
          </p:spPr>
          <p:txBody>
            <a:bodyPr vert="horz" lIns="107287" tIns="53643" rIns="107287" bIns="53643" rtlCol="0">
              <a:noAutofit/>
            </a:bodyPr>
            <a:lstStyle>
              <a:lvl1pPr marL="0" indent="0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9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1pPr>
              <a:lvl2pPr marL="871703" indent="-335270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2pPr>
              <a:lvl3pPr marL="1341082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3pPr>
              <a:lvl4pPr marL="1877515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4pPr>
              <a:lvl5pPr marL="2145731" indent="0" algn="l" defTabSz="1072866" rtl="0" eaLnBrk="1" latinLnBrk="1" hangingPunct="1">
                <a:spcBef>
                  <a:spcPct val="20000"/>
                </a:spcBef>
                <a:buFont typeface="+mj-lt"/>
                <a:buNone/>
                <a:defRPr sz="2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5pPr>
              <a:lvl6pPr marL="2950380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486813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23246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559678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 smtClean="0">
                  <a:latin typeface="+mn-ea"/>
                  <a:ea typeface="+mn-ea"/>
                </a:rPr>
                <a:t>Windows 7 64bit </a:t>
              </a:r>
              <a:endParaRPr lang="ko-KR" altLang="en-US" sz="2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6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962202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122" name="Picture 2" descr="I:\Users\Game_MoMo\Documents\Bandicam\bandicam 2015-11-27 01-30-04-9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t="28889" r="26478" b="7361"/>
          <a:stretch/>
        </p:blipFill>
        <p:spPr bwMode="auto">
          <a:xfrm>
            <a:off x="2309689" y="926232"/>
            <a:ext cx="51816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97374" y="1628800"/>
            <a:ext cx="1735546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Accept License Agreement </a:t>
            </a:r>
            <a:r>
              <a:rPr lang="ko-KR" altLang="en-US" sz="2000" dirty="0" smtClean="0">
                <a:latin typeface="+mn-ea"/>
                <a:ea typeface="+mn-ea"/>
              </a:rPr>
              <a:t>클릭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732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962202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497374" y="1628800"/>
            <a:ext cx="1735546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264480" y="5517232"/>
            <a:ext cx="9510389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파일 </a:t>
            </a:r>
            <a:r>
              <a:rPr lang="ko-KR" altLang="en-US" sz="2000" dirty="0" err="1" smtClean="0">
                <a:latin typeface="+mn-ea"/>
                <a:ea typeface="+mn-ea"/>
              </a:rPr>
              <a:t>목록중</a:t>
            </a:r>
            <a:r>
              <a:rPr lang="ko-KR" altLang="en-US" sz="2000" dirty="0" smtClean="0">
                <a:latin typeface="+mn-ea"/>
                <a:ea typeface="+mn-ea"/>
              </a:rPr>
              <a:t> </a:t>
            </a:r>
            <a:r>
              <a:rPr lang="en-US" altLang="ko-KR" sz="2000" dirty="0" smtClean="0">
                <a:latin typeface="+mn-ea"/>
                <a:ea typeface="+mn-ea"/>
              </a:rPr>
              <a:t>ojdbc6.jar</a:t>
            </a:r>
            <a:r>
              <a:rPr lang="ko-KR" altLang="en-US" sz="2000" dirty="0" smtClean="0">
                <a:latin typeface="+mn-ea"/>
                <a:ea typeface="+mn-ea"/>
              </a:rPr>
              <a:t>을 찾아 클릭하여 다운로드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6146" name="Picture 2" descr="I:\Users\Game_MoMo\Documents\Bandicam\bandicam 2015-11-27 01-30-18-7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9584" r="22362" b="37000"/>
          <a:stretch/>
        </p:blipFill>
        <p:spPr bwMode="auto">
          <a:xfrm>
            <a:off x="2233414" y="1268760"/>
            <a:ext cx="5410200" cy="36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255286" y="2564904"/>
            <a:ext cx="464193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06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4754290" cy="4608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</a:t>
            </a:r>
            <a:r>
              <a:rPr lang="en-US" altLang="ko-KR" dirty="0" err="1"/>
              <a:t>ojdbc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7170" name="Picture 2" descr="I:\Users\Game_MoMo\Documents\Bandicam\bandicam 2015-11-27 01-32-10-29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5" b="6806"/>
          <a:stretch/>
        </p:blipFill>
        <p:spPr bwMode="auto">
          <a:xfrm>
            <a:off x="1568624" y="1124744"/>
            <a:ext cx="6904078" cy="40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>
            <a:off x="3800872" y="4293096"/>
            <a:ext cx="19442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텍스트 개체 틀 4"/>
          <p:cNvSpPr txBox="1">
            <a:spLocks/>
          </p:cNvSpPr>
          <p:nvPr/>
        </p:nvSpPr>
        <p:spPr>
          <a:xfrm>
            <a:off x="264480" y="5517232"/>
            <a:ext cx="9510389" cy="1224136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다운받은 </a:t>
            </a:r>
            <a:r>
              <a:rPr lang="en-US" altLang="ko-KR" sz="2000" dirty="0" smtClean="0">
                <a:latin typeface="+mn-ea"/>
                <a:ea typeface="+mn-ea"/>
              </a:rPr>
              <a:t>ojdbc6.jar</a:t>
            </a:r>
            <a:r>
              <a:rPr lang="ko-KR" altLang="en-US" sz="2000" dirty="0" smtClean="0">
                <a:latin typeface="+mn-ea"/>
                <a:ea typeface="+mn-ea"/>
              </a:rPr>
              <a:t>을 </a:t>
            </a:r>
            <a:r>
              <a:rPr lang="en-US" altLang="ko-KR" sz="2000" dirty="0" smtClean="0">
                <a:latin typeface="+mn-ea"/>
                <a:ea typeface="+mn-ea"/>
              </a:rPr>
              <a:t>C:\</a:t>
            </a:r>
            <a:r>
              <a:rPr lang="en-US" altLang="ko-KR" sz="2000" dirty="0">
                <a:latin typeface="+mn-ea"/>
                <a:ea typeface="+mn-ea"/>
              </a:rPr>
              <a:t>Program </a:t>
            </a:r>
            <a:r>
              <a:rPr lang="en-US" altLang="ko-KR" sz="2000" dirty="0" smtClean="0">
                <a:latin typeface="+mn-ea"/>
                <a:ea typeface="+mn-ea"/>
              </a:rPr>
              <a:t>Files\Java\jre1.8.0_45\lib\</a:t>
            </a:r>
            <a:r>
              <a:rPr lang="en-US" altLang="ko-KR" sz="2000" dirty="0" err="1" smtClean="0">
                <a:latin typeface="+mn-ea"/>
                <a:ea typeface="+mn-ea"/>
              </a:rPr>
              <a:t>ext</a:t>
            </a:r>
            <a:endParaRPr lang="en-US" altLang="ko-KR" sz="2000" dirty="0" smtClean="0">
              <a:latin typeface="+mn-ea"/>
              <a:ea typeface="+mn-ea"/>
            </a:endParaRPr>
          </a:p>
          <a:p>
            <a:pPr algn="ctr"/>
            <a:r>
              <a:rPr lang="ko-KR" altLang="en-US" sz="2000" dirty="0" smtClean="0">
                <a:latin typeface="+mn-ea"/>
                <a:ea typeface="+mn-ea"/>
              </a:rPr>
              <a:t>에 복사 </a:t>
            </a:r>
            <a:r>
              <a:rPr lang="en-US" altLang="ko-KR" sz="2000" dirty="0" smtClean="0">
                <a:latin typeface="+mn-ea"/>
                <a:ea typeface="+mn-ea"/>
              </a:rPr>
              <a:t>or </a:t>
            </a:r>
            <a:r>
              <a:rPr lang="ko-KR" altLang="en-US" sz="2000" dirty="0" smtClean="0">
                <a:latin typeface="+mn-ea"/>
                <a:ea typeface="+mn-ea"/>
              </a:rPr>
              <a:t>이동</a:t>
            </a:r>
            <a:r>
              <a:rPr lang="en-US" altLang="ko-KR" sz="2000" dirty="0" smtClean="0">
                <a:latin typeface="+mn-ea"/>
                <a:ea typeface="+mn-ea"/>
              </a:rPr>
              <a:t>(</a:t>
            </a:r>
            <a:r>
              <a:rPr lang="ko-KR" altLang="en-US" sz="2000" dirty="0" smtClean="0">
                <a:latin typeface="+mn-ea"/>
                <a:ea typeface="+mn-ea"/>
              </a:rPr>
              <a:t>개인 컴퓨터 환경에 따라 자바설치 주소가 </a:t>
            </a:r>
            <a:r>
              <a:rPr lang="ko-KR" altLang="en-US" sz="2000" dirty="0" err="1" smtClean="0">
                <a:latin typeface="+mn-ea"/>
                <a:ea typeface="+mn-ea"/>
              </a:rPr>
              <a:t>다를수</a:t>
            </a:r>
            <a:r>
              <a:rPr lang="ko-KR" altLang="en-US" sz="2000" dirty="0" smtClean="0">
                <a:latin typeface="+mn-ea"/>
                <a:ea typeface="+mn-ea"/>
              </a:rPr>
              <a:t> 있음</a:t>
            </a:r>
            <a:r>
              <a:rPr lang="en-US" altLang="ko-KR" sz="2000" dirty="0" smtClean="0">
                <a:latin typeface="+mn-ea"/>
                <a:ea typeface="+mn-ea"/>
              </a:rPr>
              <a:t>)</a:t>
            </a:r>
          </a:p>
          <a:p>
            <a:pPr algn="ctr"/>
            <a:r>
              <a:rPr lang="ko-KR" altLang="en-US" sz="2000" b="1" dirty="0" smtClean="0">
                <a:latin typeface="+mn-ea"/>
                <a:ea typeface="+mn-ea"/>
              </a:rPr>
              <a:t>단</a:t>
            </a:r>
            <a:r>
              <a:rPr lang="en-US" altLang="ko-KR" sz="2000" b="1" dirty="0" smtClean="0">
                <a:latin typeface="+mn-ea"/>
                <a:ea typeface="+mn-ea"/>
              </a:rPr>
              <a:t>, </a:t>
            </a:r>
            <a:r>
              <a:rPr lang="ko-KR" altLang="en-US" sz="2000" b="1" dirty="0" smtClean="0">
                <a:latin typeface="+mn-ea"/>
                <a:ea typeface="+mn-ea"/>
              </a:rPr>
              <a:t>꼭 수행할 필요는 없으며 </a:t>
            </a:r>
            <a:r>
              <a:rPr lang="ko-KR" altLang="en-US" sz="2000" b="1" dirty="0" err="1" smtClean="0">
                <a:latin typeface="+mn-ea"/>
                <a:ea typeface="+mn-ea"/>
              </a:rPr>
              <a:t>다운로드된</a:t>
            </a:r>
            <a:r>
              <a:rPr lang="ko-KR" altLang="en-US" sz="2000" b="1" dirty="0" smtClean="0"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latin typeface="+mn-ea"/>
                <a:ea typeface="+mn-ea"/>
              </a:rPr>
              <a:t>ojdbc6.jar</a:t>
            </a:r>
            <a:r>
              <a:rPr lang="ko-KR" altLang="en-US" sz="2000" b="1" dirty="0" smtClean="0">
                <a:latin typeface="+mn-ea"/>
                <a:ea typeface="+mn-ea"/>
              </a:rPr>
              <a:t>의 위치만 기억해도 무관</a:t>
            </a:r>
            <a:endParaRPr lang="en-US" altLang="ko-KR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070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962202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-ojdbc6.jar </a:t>
            </a:r>
            <a:r>
              <a:rPr lang="ko-KR" altLang="en-US" dirty="0" smtClean="0"/>
              <a:t>추가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4528" y="1980544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1208584" y="1844824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n-ea"/>
                <a:ea typeface="+mn-ea"/>
              </a:rPr>
              <a:t>프로젝트에 </a:t>
            </a:r>
            <a:r>
              <a:rPr lang="en-US" altLang="ko-KR" sz="2800" dirty="0" smtClean="0">
                <a:latin typeface="+mn-ea"/>
                <a:ea typeface="+mn-ea"/>
              </a:rPr>
              <a:t>ojdbc6.jar </a:t>
            </a:r>
            <a:r>
              <a:rPr lang="ko-KR" altLang="en-US" sz="2800" dirty="0" smtClean="0">
                <a:latin typeface="+mn-ea"/>
                <a:ea typeface="+mn-ea"/>
              </a:rPr>
              <a:t>추가하기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283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386138" cy="460800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2072680" y="5805264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n-ea"/>
                <a:ea typeface="+mn-ea"/>
              </a:rPr>
              <a:t>테스트를 위한 임의 프로젝트 생성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1026" name="Picture 2" descr="I:\Users\Game_MoMo\Documents\Bandicam\bandicam 2015-11-27 01-25-24-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632" y="951656"/>
            <a:ext cx="6912768" cy="487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655093" y="1700808"/>
            <a:ext cx="936104" cy="32097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13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818186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4" name="Picture 2" descr="I:\Users\Game_MoMo\Documents\Bandicam\bandicam 2015-11-27 01-32-32-0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06"/>
          <a:stretch/>
        </p:blipFill>
        <p:spPr bwMode="auto">
          <a:xfrm>
            <a:off x="93671" y="1412776"/>
            <a:ext cx="9718657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3008784" y="5805264"/>
            <a:ext cx="4320480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Project – Properties </a:t>
            </a:r>
            <a:r>
              <a:rPr lang="ko-KR" altLang="en-US" sz="2800" dirty="0" smtClean="0">
                <a:latin typeface="+mn-ea"/>
                <a:ea typeface="+mn-ea"/>
              </a:rPr>
              <a:t>클릭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92760" y="1574794"/>
            <a:ext cx="576064" cy="270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61766" y="3645024"/>
            <a:ext cx="739105" cy="270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7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890194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</p:txBody>
      </p:sp>
      <p:pic>
        <p:nvPicPr>
          <p:cNvPr id="9218" name="Picture 2" descr="I:\Users\Game_MoMo\Documents\Bandicam\bandicam 2015-11-27 01-32-36-36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 t="12916" r="10307" b="34923"/>
          <a:stretch/>
        </p:blipFill>
        <p:spPr bwMode="auto">
          <a:xfrm>
            <a:off x="1352600" y="870966"/>
            <a:ext cx="7618975" cy="357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82652" y="1772816"/>
            <a:ext cx="957783" cy="270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1568624" y="5013176"/>
            <a:ext cx="7704856" cy="100811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n-ea"/>
                <a:ea typeface="+mn-ea"/>
              </a:rPr>
              <a:t>프로젝트 </a:t>
            </a:r>
            <a:r>
              <a:rPr lang="ko-KR" altLang="en-US" sz="2800" dirty="0" err="1" smtClean="0">
                <a:latin typeface="+mn-ea"/>
                <a:ea typeface="+mn-ea"/>
              </a:rPr>
              <a:t>속성창이</a:t>
            </a:r>
            <a:r>
              <a:rPr lang="ko-KR" altLang="en-US" sz="2800" dirty="0" smtClean="0">
                <a:latin typeface="+mn-ea"/>
                <a:ea typeface="+mn-ea"/>
              </a:rPr>
              <a:t> 나타나면 좌측 리스트에서 </a:t>
            </a:r>
            <a:endParaRPr lang="en-US" altLang="ko-KR" sz="2800" dirty="0" smtClean="0">
              <a:latin typeface="+mn-ea"/>
              <a:ea typeface="+mn-ea"/>
            </a:endParaRPr>
          </a:p>
          <a:p>
            <a:r>
              <a:rPr lang="en-US" altLang="ko-KR" sz="2800" dirty="0" smtClean="0">
                <a:latin typeface="+mn-ea"/>
                <a:ea typeface="+mn-ea"/>
              </a:rPr>
              <a:t>		Java Build Path </a:t>
            </a:r>
            <a:r>
              <a:rPr lang="ko-KR" altLang="en-US" sz="2800" dirty="0" smtClean="0">
                <a:latin typeface="+mn-ea"/>
                <a:ea typeface="+mn-ea"/>
              </a:rPr>
              <a:t>클</a:t>
            </a:r>
            <a:r>
              <a:rPr lang="ko-KR" altLang="en-US" sz="2800" dirty="0">
                <a:latin typeface="+mn-ea"/>
                <a:ea typeface="+mn-ea"/>
              </a:rPr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1428514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7" y="447920"/>
            <a:ext cx="3746179" cy="460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682652" y="1772816"/>
            <a:ext cx="957783" cy="2700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 txBox="1">
            <a:spLocks/>
          </p:cNvSpPr>
          <p:nvPr/>
        </p:nvSpPr>
        <p:spPr>
          <a:xfrm>
            <a:off x="3224808" y="5013176"/>
            <a:ext cx="3024336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Libraries </a:t>
            </a:r>
            <a:r>
              <a:rPr lang="ko-KR" altLang="en-US" sz="2800" dirty="0" smtClean="0">
                <a:latin typeface="+mn-ea"/>
                <a:ea typeface="+mn-ea"/>
              </a:rPr>
              <a:t>탭 클릭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10242" name="Picture 2" descr="I:\Users\Game_MoMo\Documents\Bandicam\bandicam 2015-11-27 01-32-47-8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13056" r="11091" b="38194"/>
          <a:stretch/>
        </p:blipFill>
        <p:spPr bwMode="auto">
          <a:xfrm>
            <a:off x="1150946" y="895350"/>
            <a:ext cx="758347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20953" y="1556792"/>
            <a:ext cx="792088" cy="3426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697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674170" cy="4608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1266" name="Picture 2" descr="I:\Users\Game_MoMo\Documents\Bandicam\bandicam 2015-11-27 01-32-50-4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9" t="13282" r="10748" b="31790"/>
          <a:stretch/>
        </p:blipFill>
        <p:spPr bwMode="auto">
          <a:xfrm>
            <a:off x="1209674" y="914400"/>
            <a:ext cx="759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3224808" y="5013176"/>
            <a:ext cx="403244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mtClean="0">
                <a:latin typeface="+mn-ea"/>
                <a:ea typeface="+mn-ea"/>
              </a:rPr>
              <a:t>Add External JARs </a:t>
            </a:r>
            <a:r>
              <a:rPr lang="ko-KR" altLang="en-US" sz="2800" dirty="0" smtClean="0">
                <a:latin typeface="+mn-ea"/>
                <a:ea typeface="+mn-ea"/>
              </a:rPr>
              <a:t>클릭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1232" y="2348880"/>
            <a:ext cx="15841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22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674170" cy="4608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200472" y="5877272"/>
            <a:ext cx="10297144" cy="1111535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다운로드 </a:t>
            </a:r>
            <a:r>
              <a:rPr lang="en-US" altLang="ko-KR" sz="2400" dirty="0" smtClean="0">
                <a:latin typeface="+mn-ea"/>
                <a:ea typeface="+mn-ea"/>
              </a:rPr>
              <a:t>or </a:t>
            </a:r>
            <a:r>
              <a:rPr lang="ko-KR" altLang="en-US" sz="2400" dirty="0" smtClean="0">
                <a:latin typeface="+mn-ea"/>
                <a:ea typeface="+mn-ea"/>
              </a:rPr>
              <a:t>복사해두었던 </a:t>
            </a:r>
            <a:r>
              <a:rPr lang="en-US" altLang="ko-KR" sz="2400" dirty="0" smtClean="0">
                <a:latin typeface="+mn-ea"/>
                <a:ea typeface="+mn-ea"/>
              </a:rPr>
              <a:t>ojdbc6.jar </a:t>
            </a:r>
            <a:r>
              <a:rPr lang="ko-KR" altLang="en-US" sz="2400" dirty="0" smtClean="0">
                <a:latin typeface="+mn-ea"/>
                <a:ea typeface="+mn-ea"/>
              </a:rPr>
              <a:t>를 찾아 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r>
              <a:rPr lang="ko-KR" altLang="en-US" sz="2400" dirty="0" err="1" smtClean="0">
                <a:latin typeface="+mn-ea"/>
                <a:ea typeface="+mn-ea"/>
              </a:rPr>
              <a:t>선택후</a:t>
            </a:r>
            <a:r>
              <a:rPr lang="ko-KR" altLang="en-US" sz="2400" dirty="0" smtClean="0">
                <a:latin typeface="+mn-ea"/>
                <a:ea typeface="+mn-ea"/>
              </a:rPr>
              <a:t> </a:t>
            </a:r>
            <a:r>
              <a:rPr lang="en-US" altLang="ko-KR" sz="2400" dirty="0" smtClean="0">
                <a:latin typeface="+mn-ea"/>
                <a:ea typeface="+mn-ea"/>
              </a:rPr>
              <a:t>‘</a:t>
            </a:r>
            <a:r>
              <a:rPr lang="ko-KR" altLang="en-US" sz="2400" dirty="0" smtClean="0">
                <a:latin typeface="+mn-ea"/>
                <a:ea typeface="+mn-ea"/>
              </a:rPr>
              <a:t>열기</a:t>
            </a:r>
            <a:r>
              <a:rPr lang="en-US" altLang="ko-KR" sz="2400" dirty="0" smtClean="0">
                <a:latin typeface="+mn-ea"/>
                <a:ea typeface="+mn-ea"/>
              </a:rPr>
              <a:t>’ </a:t>
            </a:r>
            <a:r>
              <a:rPr lang="ko-KR" altLang="en-US" sz="2400" dirty="0" smtClean="0">
                <a:latin typeface="+mn-ea"/>
                <a:ea typeface="+mn-ea"/>
              </a:rPr>
              <a:t>버튼 클릭</a:t>
            </a:r>
            <a:endParaRPr lang="ko-KR" altLang="en-US" sz="2400" dirty="0">
              <a:latin typeface="+mn-ea"/>
              <a:ea typeface="+mn-ea"/>
            </a:endParaRPr>
          </a:p>
        </p:txBody>
      </p:sp>
      <p:pic>
        <p:nvPicPr>
          <p:cNvPr id="12290" name="Picture 2" descr="I:\Users\Game_MoMo\Documents\Bandicam\bandicam 2015-11-27 01-33-18-33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0" t="13057" r="10993" b="15543"/>
          <a:stretch/>
        </p:blipFill>
        <p:spPr bwMode="auto">
          <a:xfrm>
            <a:off x="1280592" y="923132"/>
            <a:ext cx="7515225" cy="48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08784" y="3573016"/>
            <a:ext cx="15841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169024" y="5301208"/>
            <a:ext cx="86409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사전준비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4528" y="1980544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1208584" y="1844824"/>
            <a:ext cx="799288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Oracle </a:t>
            </a:r>
            <a:r>
              <a:rPr lang="ko-KR" altLang="en-US" sz="2800" dirty="0" smtClean="0">
                <a:latin typeface="+mn-ea"/>
                <a:ea typeface="+mn-ea"/>
              </a:rPr>
              <a:t>홈페이지 계정</a:t>
            </a:r>
            <a:endParaRPr lang="en-US" altLang="ko-KR" sz="2800" dirty="0" smtClean="0">
              <a:latin typeface="+mn-ea"/>
              <a:ea typeface="+mn-ea"/>
            </a:endParaRPr>
          </a:p>
          <a:p>
            <a:r>
              <a:rPr lang="en-US" altLang="ko-KR" sz="2800" dirty="0" smtClean="0">
                <a:latin typeface="+mn-ea"/>
                <a:ea typeface="+mn-ea"/>
              </a:rPr>
              <a:t>-&gt; </a:t>
            </a:r>
            <a:r>
              <a:rPr lang="ko-KR" altLang="en-US" sz="2800" dirty="0" smtClean="0">
                <a:latin typeface="+mn-ea"/>
                <a:ea typeface="+mn-ea"/>
              </a:rPr>
              <a:t>홈페이지 내에서 </a:t>
            </a:r>
            <a:endParaRPr lang="en-US" altLang="ko-KR" sz="2800" dirty="0" smtClean="0">
              <a:latin typeface="+mn-ea"/>
              <a:ea typeface="+mn-ea"/>
            </a:endParaRPr>
          </a:p>
          <a:p>
            <a:r>
              <a:rPr lang="ko-KR" altLang="en-US" sz="2800" dirty="0" smtClean="0">
                <a:latin typeface="+mn-ea"/>
                <a:ea typeface="+mn-ea"/>
              </a:rPr>
              <a:t>각종 필요한 파일 다운로드에 필</a:t>
            </a:r>
            <a:r>
              <a:rPr lang="ko-KR" altLang="en-US" sz="2800" dirty="0">
                <a:latin typeface="+mn-ea"/>
                <a:ea typeface="+mn-ea"/>
              </a:rPr>
              <a:t>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04528" y="4212792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1208584" y="4077072"/>
            <a:ext cx="6336704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JDK(Java Development </a:t>
            </a:r>
            <a:r>
              <a:rPr lang="en-US" altLang="ko-KR" sz="2800" smtClean="0">
                <a:latin typeface="+mn-ea"/>
                <a:ea typeface="+mn-ea"/>
              </a:rPr>
              <a:t>Kit) </a:t>
            </a:r>
            <a:r>
              <a:rPr lang="ko-KR" altLang="en-US" sz="2800" dirty="0" smtClean="0">
                <a:latin typeface="+mn-ea"/>
                <a:ea typeface="+mn-ea"/>
              </a:rPr>
              <a:t>설치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4528" y="5220904"/>
            <a:ext cx="324036" cy="337393"/>
          </a:xfrm>
          <a:prstGeom prst="rect">
            <a:avLst/>
          </a:prstGeom>
          <a:pattFill prst="wdUpDiag">
            <a:fgClr>
              <a:srgbClr val="00B050"/>
            </a:fgClr>
            <a:bgClr>
              <a:srgbClr val="92D05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+mn-ea"/>
            </a:endParaRPr>
          </a:p>
        </p:txBody>
      </p:sp>
      <p:sp>
        <p:nvSpPr>
          <p:cNvPr id="8" name="텍스트 개체 틀 4"/>
          <p:cNvSpPr txBox="1">
            <a:spLocks/>
          </p:cNvSpPr>
          <p:nvPr/>
        </p:nvSpPr>
        <p:spPr>
          <a:xfrm>
            <a:off x="1208584" y="5085184"/>
            <a:ext cx="5472608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Eclipse (Mars </a:t>
            </a:r>
            <a:r>
              <a:rPr lang="en-US" altLang="ko-KR" sz="2800" dirty="0" err="1" smtClean="0">
                <a:latin typeface="+mn-ea"/>
                <a:ea typeface="+mn-ea"/>
              </a:rPr>
              <a:t>ver</a:t>
            </a:r>
            <a:r>
              <a:rPr lang="en-US" altLang="ko-KR" sz="2800" dirty="0" smtClean="0">
                <a:latin typeface="+mn-ea"/>
                <a:ea typeface="+mn-ea"/>
              </a:rPr>
              <a:t>) </a:t>
            </a:r>
            <a:r>
              <a:rPr lang="ko-KR" altLang="en-US" sz="2800" dirty="0" smtClean="0">
                <a:latin typeface="+mn-ea"/>
                <a:ea typeface="+mn-ea"/>
              </a:rPr>
              <a:t>설치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14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674170" cy="4608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13314" name="Picture 2" descr="I:\Users\Game_MoMo\Documents\Bandicam\bandicam 2015-11-27 01-33-23-67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3473" r="10307" b="8889"/>
          <a:stretch/>
        </p:blipFill>
        <p:spPr bwMode="auto">
          <a:xfrm>
            <a:off x="1209674" y="923925"/>
            <a:ext cx="7600951" cy="53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00472" y="6237312"/>
            <a:ext cx="10297144" cy="740406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+mn-ea"/>
                <a:ea typeface="+mn-ea"/>
              </a:rPr>
              <a:t>ojdbc6.jar</a:t>
            </a:r>
            <a:r>
              <a:rPr lang="ko-KR" altLang="en-US" sz="2400" dirty="0" smtClean="0">
                <a:latin typeface="+mn-ea"/>
                <a:ea typeface="+mn-ea"/>
              </a:rPr>
              <a:t>이 정상적으로 추가되었는지 확인 </a:t>
            </a:r>
            <a:r>
              <a:rPr lang="en-US" altLang="ko-KR" sz="2400" dirty="0" smtClean="0">
                <a:latin typeface="+mn-ea"/>
                <a:ea typeface="+mn-ea"/>
              </a:rPr>
              <a:t>– OK </a:t>
            </a:r>
            <a:r>
              <a:rPr lang="ko-KR" altLang="en-US" sz="2400" dirty="0" smtClean="0">
                <a:latin typeface="+mn-ea"/>
                <a:ea typeface="+mn-ea"/>
              </a:rPr>
              <a:t>버튼 클릭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96816" y="1988840"/>
            <a:ext cx="338437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53200" y="5733256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68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674170" cy="4608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/>
              <a:t>연동</a:t>
            </a:r>
            <a:r>
              <a:rPr lang="en-US" altLang="ko-KR" dirty="0"/>
              <a:t>-ojdbc6.jar </a:t>
            </a:r>
            <a:r>
              <a:rPr lang="ko-KR" altLang="en-US" dirty="0"/>
              <a:t>추가</a:t>
            </a:r>
          </a:p>
          <a:p>
            <a:endParaRPr lang="ko-KR" altLang="en-US" dirty="0"/>
          </a:p>
        </p:txBody>
      </p:sp>
      <p:pic>
        <p:nvPicPr>
          <p:cNvPr id="14339" name="Picture 3" descr="I:\Users\Game_MoMo\Documents\Bandicam\bandicam 2015-11-27 01-33-30-8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" r="73609" b="67640"/>
          <a:stretch/>
        </p:blipFill>
        <p:spPr bwMode="auto">
          <a:xfrm>
            <a:off x="3080792" y="1412776"/>
            <a:ext cx="346067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68823" y="3501008"/>
            <a:ext cx="3172641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200472" y="5013176"/>
            <a:ext cx="10297144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 smtClean="0">
                <a:latin typeface="+mn-ea"/>
                <a:ea typeface="+mn-ea"/>
              </a:rPr>
              <a:t>Package Explorer </a:t>
            </a:r>
            <a:r>
              <a:rPr lang="ko-KR" altLang="en-US" sz="2400" dirty="0" smtClean="0">
                <a:latin typeface="+mn-ea"/>
                <a:ea typeface="+mn-ea"/>
              </a:rPr>
              <a:t>내에서 </a:t>
            </a:r>
            <a:r>
              <a:rPr lang="en-US" altLang="ko-KR" sz="2400" dirty="0" smtClean="0">
                <a:latin typeface="+mn-ea"/>
                <a:ea typeface="+mn-ea"/>
              </a:rPr>
              <a:t>Referenced Libraries </a:t>
            </a:r>
            <a:r>
              <a:rPr lang="ko-KR" altLang="en-US" sz="2400" dirty="0" smtClean="0">
                <a:latin typeface="+mn-ea"/>
                <a:ea typeface="+mn-ea"/>
              </a:rPr>
              <a:t>하위 목록에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r>
              <a:rPr lang="en-US" altLang="ko-KR" sz="2400" dirty="0" smtClean="0">
                <a:latin typeface="+mn-ea"/>
                <a:ea typeface="+mn-ea"/>
              </a:rPr>
              <a:t>ojdbc6.jar</a:t>
            </a:r>
            <a:r>
              <a:rPr lang="ko-KR" altLang="en-US" sz="2400" dirty="0" smtClean="0">
                <a:latin typeface="+mn-ea"/>
                <a:ea typeface="+mn-ea"/>
              </a:rPr>
              <a:t>이 있는지 확인</a:t>
            </a:r>
            <a:endParaRPr lang="ko-KR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63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4466258" cy="4608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Eclipse </a:t>
            </a:r>
            <a:r>
              <a:rPr lang="ko-KR" altLang="en-US" dirty="0" smtClean="0"/>
              <a:t>연동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15362" name="Picture 2" descr="I:\Users\Game_MoMo\Documents\Bandicam\bandicam 2015-11-27 01-39-55-65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6"/>
          <a:stretch/>
        </p:blipFill>
        <p:spPr bwMode="auto">
          <a:xfrm>
            <a:off x="992560" y="980728"/>
            <a:ext cx="795202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 txBox="1">
            <a:spLocks/>
          </p:cNvSpPr>
          <p:nvPr/>
        </p:nvSpPr>
        <p:spPr>
          <a:xfrm>
            <a:off x="200472" y="5805264"/>
            <a:ext cx="10297144" cy="936104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테스트용 소스코드 </a:t>
            </a:r>
            <a:r>
              <a:rPr lang="ko-KR" altLang="en-US" sz="2400" dirty="0" err="1" smtClean="0">
                <a:latin typeface="+mn-ea"/>
                <a:ea typeface="+mn-ea"/>
              </a:rPr>
              <a:t>입력후</a:t>
            </a:r>
            <a:r>
              <a:rPr lang="ko-KR" altLang="en-US" sz="2400" dirty="0" smtClean="0">
                <a:latin typeface="+mn-ea"/>
                <a:ea typeface="+mn-ea"/>
              </a:rPr>
              <a:t> 잘 동작하는지 확인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08784" y="4725144"/>
            <a:ext cx="4752528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37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ABABAB"/>
                </a:solidFill>
              </a:rPr>
              <a:t>DB </a:t>
            </a:r>
            <a:r>
              <a:rPr lang="ko-KR" altLang="en-US" dirty="0" smtClean="0">
                <a:solidFill>
                  <a:srgbClr val="ABABAB"/>
                </a:solidFill>
              </a:rPr>
              <a:t>설치</a:t>
            </a:r>
            <a:endParaRPr lang="ko-KR" altLang="en-US" dirty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6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990798" y="447920"/>
            <a:ext cx="3962202" cy="4608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2050" name="Picture 2" descr="I:\Users\Game_MoMo\Documents\Bandicam\bandicam 2015-11-26 23-53-12-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2" y="1772816"/>
            <a:ext cx="6742484" cy="479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208584" y="1196752"/>
            <a:ext cx="7344816" cy="648072"/>
            <a:chOff x="704528" y="2132856"/>
            <a:chExt cx="7344816" cy="648072"/>
          </a:xfrm>
        </p:grpSpPr>
        <p:sp>
          <p:nvSpPr>
            <p:cNvPr id="6" name="직사각형 5"/>
            <p:cNvSpPr/>
            <p:nvPr/>
          </p:nvSpPr>
          <p:spPr>
            <a:xfrm>
              <a:off x="704528" y="2268576"/>
              <a:ext cx="324036" cy="337393"/>
            </a:xfrm>
            <a:prstGeom prst="rect">
              <a:avLst/>
            </a:prstGeom>
            <a:pattFill prst="wd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7" name="텍스트 개체 틀 4"/>
            <p:cNvSpPr txBox="1">
              <a:spLocks/>
            </p:cNvSpPr>
            <p:nvPr/>
          </p:nvSpPr>
          <p:spPr>
            <a:xfrm>
              <a:off x="1208584" y="2132856"/>
              <a:ext cx="6840760" cy="648072"/>
            </a:xfrm>
            <a:prstGeom prst="rect">
              <a:avLst/>
            </a:prstGeom>
          </p:spPr>
          <p:txBody>
            <a:bodyPr vert="horz" lIns="107287" tIns="53643" rIns="107287" bIns="53643" rtlCol="0">
              <a:noAutofit/>
            </a:bodyPr>
            <a:lstStyle>
              <a:lvl1pPr marL="0" indent="0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9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1pPr>
              <a:lvl2pPr marL="871703" indent="-335270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3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2pPr>
              <a:lvl3pPr marL="1341082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3pPr>
              <a:lvl4pPr marL="1877515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4pPr>
              <a:lvl5pPr marL="2145731" indent="0" algn="l" defTabSz="1072866" rtl="0" eaLnBrk="1" latinLnBrk="1" hangingPunct="1">
                <a:spcBef>
                  <a:spcPct val="20000"/>
                </a:spcBef>
                <a:buFont typeface="+mj-lt"/>
                <a:buNone/>
                <a:defRPr sz="2300" kern="1200">
                  <a:solidFill>
                    <a:schemeClr val="tx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  <a:cs typeface="+mn-cs"/>
                </a:defRPr>
              </a:lvl5pPr>
              <a:lvl6pPr marL="2950380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486813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23246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559678" indent="-268216" algn="l" defTabSz="1072866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dirty="0">
                  <a:latin typeface="+mn-ea"/>
                  <a:ea typeface="+mn-ea"/>
                  <a:hlinkClick r:id="rId3"/>
                </a:rPr>
                <a:t>http</a:t>
              </a:r>
              <a:r>
                <a:rPr lang="en-US" altLang="ko-KR" sz="2800">
                  <a:latin typeface="+mn-ea"/>
                  <a:ea typeface="+mn-ea"/>
                  <a:hlinkClick r:id="rId3"/>
                </a:rPr>
                <a:t>://</a:t>
              </a:r>
              <a:r>
                <a:rPr lang="en-US" altLang="ko-KR" sz="2800" smtClean="0">
                  <a:latin typeface="+mn-ea"/>
                  <a:ea typeface="+mn-ea"/>
                  <a:hlinkClick r:id="rId3"/>
                </a:rPr>
                <a:t>www.oracle.com/index.html</a:t>
              </a:r>
              <a:r>
                <a:rPr lang="en-US" altLang="ko-KR" sz="2800" smtClean="0">
                  <a:latin typeface="+mn-ea"/>
                  <a:ea typeface="+mn-ea"/>
                </a:rPr>
                <a:t> </a:t>
              </a:r>
              <a:r>
                <a:rPr lang="ko-KR" altLang="en-US" sz="2800" dirty="0" smtClean="0">
                  <a:latin typeface="+mn-ea"/>
                  <a:ea typeface="+mn-ea"/>
                </a:rPr>
                <a:t>접속</a:t>
              </a:r>
              <a:endParaRPr lang="ko-KR" altLang="en-US" sz="28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74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pic>
        <p:nvPicPr>
          <p:cNvPr id="3074" name="Picture 2" descr="I:\Users\Game_MoMo\Documents\Bandicam\bandicam 2015-11-27 00-00-45-2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71" r="50323" b="51158"/>
          <a:stretch/>
        </p:blipFill>
        <p:spPr bwMode="auto">
          <a:xfrm>
            <a:off x="-1167680" y="1064270"/>
            <a:ext cx="9318967" cy="43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681192" y="2496468"/>
            <a:ext cx="1290811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latin typeface="+mn-ea"/>
                <a:ea typeface="+mn-ea"/>
              </a:rPr>
              <a:t>Downloads -&gt; Oracle Database 11g </a:t>
            </a:r>
            <a:r>
              <a:rPr lang="en-US" altLang="ko-KR" sz="2800" smtClean="0">
                <a:latin typeface="+mn-ea"/>
                <a:ea typeface="+mn-ea"/>
              </a:rPr>
              <a:t>Express Edition </a:t>
            </a:r>
            <a:r>
              <a:rPr lang="ko-KR" altLang="en-US" sz="2800" dirty="0" smtClean="0">
                <a:latin typeface="+mn-ea"/>
                <a:ea typeface="+mn-ea"/>
              </a:rPr>
              <a:t>클릭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88904" y="3645024"/>
            <a:ext cx="2088232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4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098" name="Picture 2" descr="I:\Users\Game_MoMo\Documents\Bandicam\bandicam 2015-11-27 00-29-21-7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9" b="32336"/>
          <a:stretch/>
        </p:blipFill>
        <p:spPr bwMode="auto">
          <a:xfrm>
            <a:off x="1208584" y="947687"/>
            <a:ext cx="7776863" cy="48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>
                <a:latin typeface="+mn-ea"/>
                <a:ea typeface="+mn-ea"/>
              </a:rPr>
              <a:t>다운로드를 위해 </a:t>
            </a:r>
            <a:r>
              <a:rPr lang="en-US" altLang="ko-KR" sz="2800" dirty="0" smtClean="0">
                <a:latin typeface="+mn-ea"/>
                <a:ea typeface="+mn-ea"/>
              </a:rPr>
              <a:t>Accept License Agreement </a:t>
            </a:r>
            <a:r>
              <a:rPr lang="ko-KR" altLang="en-US" sz="2800" dirty="0" smtClean="0">
                <a:latin typeface="+mn-ea"/>
                <a:ea typeface="+mn-ea"/>
              </a:rPr>
              <a:t>버튼 클릭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8824" y="4437112"/>
            <a:ext cx="18722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8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>
          <a:xfrm>
            <a:off x="992560" y="472451"/>
            <a:ext cx="2089994" cy="4608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Oracle DB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텍스트 개체 틀 4"/>
          <p:cNvSpPr txBox="1">
            <a:spLocks/>
          </p:cNvSpPr>
          <p:nvPr/>
        </p:nvSpPr>
        <p:spPr>
          <a:xfrm>
            <a:off x="264480" y="5805264"/>
            <a:ext cx="9510389" cy="648072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0" indent="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1pPr>
            <a:lvl2pPr marL="871703" indent="-335270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2pPr>
            <a:lvl3pPr marL="1341082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3pPr>
            <a:lvl4pPr marL="1877515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4pPr>
            <a:lvl5pPr marL="2145731" indent="0" algn="l" defTabSz="1072866" rtl="0" eaLnBrk="1" latinLnBrk="1" hangingPunct="1">
              <a:spcBef>
                <a:spcPct val="20000"/>
              </a:spcBef>
              <a:buFont typeface="+mj-lt"/>
              <a:buNone/>
              <a:defRPr sz="2300" kern="120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defRPr>
            </a:lvl5pPr>
            <a:lvl6pPr marL="2950380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1072866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smtClean="0">
                <a:latin typeface="+mn-ea"/>
                <a:ea typeface="+mn-ea"/>
              </a:rPr>
              <a:t>Oracle Database Express Edition 11g Release 2 for Windows x64 </a:t>
            </a:r>
            <a:r>
              <a:rPr lang="ko-KR" altLang="en-US" sz="2000" dirty="0" smtClean="0">
                <a:latin typeface="+mn-ea"/>
                <a:ea typeface="+mn-ea"/>
              </a:rPr>
              <a:t>클릭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6" name="Picture 2" descr="I:\Users\Game_MoMo\Documents\Bandicam\bandicam 2015-11-27 00-29-21-7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9" b="32336"/>
          <a:stretch/>
        </p:blipFill>
        <p:spPr bwMode="auto">
          <a:xfrm>
            <a:off x="1208584" y="947687"/>
            <a:ext cx="7776863" cy="48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394744" y="4754462"/>
            <a:ext cx="3934519" cy="33072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474</Words>
  <Application>Microsoft Office PowerPoint</Application>
  <PresentationFormat>A4 용지(210x297mm)</PresentationFormat>
  <Paragraphs>104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굴림</vt:lpstr>
      <vt:lpstr>Arial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DB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Game_MoMo</dc:creator>
  <cp:lastModifiedBy>Game_MoMo</cp:lastModifiedBy>
  <cp:revision>204</cp:revision>
  <dcterms:created xsi:type="dcterms:W3CDTF">2015-11-17T10:49:31Z</dcterms:created>
  <dcterms:modified xsi:type="dcterms:W3CDTF">2015-11-27T03:03:10Z</dcterms:modified>
</cp:coreProperties>
</file>